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85" r:id="rId6"/>
    <p:sldId id="259" r:id="rId7"/>
    <p:sldId id="282" r:id="rId8"/>
    <p:sldId id="260" r:id="rId9"/>
    <p:sldId id="261" r:id="rId10"/>
    <p:sldId id="262" r:id="rId11"/>
    <p:sldId id="263" r:id="rId12"/>
    <p:sldId id="264" r:id="rId13"/>
    <p:sldId id="287" r:id="rId14"/>
    <p:sldId id="286" r:id="rId15"/>
    <p:sldId id="265" r:id="rId16"/>
    <p:sldId id="266" r:id="rId17"/>
    <p:sldId id="288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9" r:id="rId26"/>
    <p:sldId id="280" r:id="rId27"/>
    <p:sldId id="281" r:id="rId28"/>
    <p:sldId id="289" r:id="rId29"/>
    <p:sldId id="274" r:id="rId30"/>
    <p:sldId id="275" r:id="rId31"/>
    <p:sldId id="276" r:id="rId32"/>
    <p:sldId id="277" r:id="rId33"/>
    <p:sldId id="278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>
        <p:scale>
          <a:sx n="100" d="100"/>
          <a:sy n="100" d="100"/>
        </p:scale>
        <p:origin x="94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07AB-AA5A-F7DE-79D3-B453614E0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B8607-94DD-C4FC-6F75-778C6F8ED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2765-0901-26D5-5AFB-7B33C40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9C10-2CE0-26A6-DAC7-D886260C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E4537-EC7B-5C1A-0A4A-3240E572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958-2DB0-BBA8-F786-531C33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DA1AC-1BAB-0149-2B4D-D554165C3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8BAE-321E-0357-4AA6-7AB8E39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848A-B0D7-D4D9-2BB3-3BE561DF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EA62-4E7D-17FA-2C8E-9B17E3B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4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3D7B-7A5D-FDC3-D5F3-7AB5A3E71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4C383-CC14-6265-12BE-BD5A29D71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B779-C1A2-2B7E-1C8B-D455AE06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593E-430C-E58A-45D2-730F280F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1C20-EFC3-40B2-E07A-ACBF339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9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FD50-7EC8-9A56-6151-339DE05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F793-FCA2-DF62-323D-5C7FAEBD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C712-2D30-EB30-6D93-D164E464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47E7-84FF-8A54-583D-5F954246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0ABCB-9D30-F145-B4EC-607FEF4B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8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97A-BF22-078C-60B1-E6C5B0A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F33B1-2136-6F60-7632-A990B7F3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29A5-EAD5-19F6-1E60-DDD28919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55BA-8E04-2C84-471F-475D7BE5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5CA7-FC63-7874-12A7-E2537E5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CF28-4311-1570-2836-8EF63C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C7B5-E17E-D6CD-A232-EEE1272D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55947-43EC-ADAB-5B1C-61BB594C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C959-E1BB-AD66-0C6F-09F5FC0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092F-9F88-A305-71E5-B1DCE2DE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8E607-B87E-0493-6A9A-557426AA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8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82A9-E5DE-D648-3898-26260B12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7EC8-57D3-C67C-ED35-F79629D3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9B8A4-0CA0-2C47-BAF9-C1E9E3FE8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729CB-056C-DB0E-A331-46ED7BC92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A9240-6177-7341-D1A9-FF16BF6B9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FAD44-6788-E2B4-93DB-EACA4B5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B050E-9325-97CB-7B38-A9CE4CA4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B504E-D73A-264F-B5A4-F57C9A48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A0B0-0F3A-3D40-78BD-A201B779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E29F-8ED5-841F-5CF8-79D1D91A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447A6-82EF-10AA-EAB7-8565B7B0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76410-EC19-8E1D-9684-9AF7DD3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F830A-7957-F5FA-9701-B7DA5BA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D4FBC-FED4-0D12-16B2-6C28F859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A708-CD7E-C14D-1C5C-39D48E54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2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D871-9421-9EDE-B217-592BA130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5077-58CB-268D-F4C1-3C619089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56CA-38D5-9A6F-A71E-C98F9BF57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3D5ED-2D18-049E-2093-EABD6D6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D4E-5CAB-10B1-482D-5A0600BB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5AF9B-8892-FE64-B304-74EAD4A4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3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185B-A50C-674C-AA44-A160AC61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8083-0930-2D7C-50C9-AE9092C6A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9BC5-8145-AE35-43C0-35AFA551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1AB3-E5C1-45D5-15A6-38D60B3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D72BC-17A6-BBE8-90AC-CF08C26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EFBF7-4805-A10E-9C55-CA93902C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B945B-EDC2-EDBF-6613-898543BB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FEC3-265A-2BAF-527A-54DA1980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BBA5-745A-DC45-0964-F86D31E49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22F8-FF15-09B3-2BE6-8AAB80C62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967C-F719-D8A5-EBCB-585E23A7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gans-in-action" TargetMode="Externa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acktPublishing/Generative-Adversarial-Networks-Cook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FA3D6-AD45-1601-943B-0E2AE41B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70" y="3974667"/>
            <a:ext cx="5109066" cy="2165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50190-AF51-39A6-7C90-E60A3C111D2F}"/>
              </a:ext>
            </a:extLst>
          </p:cNvPr>
          <p:cNvSpPr txBox="1"/>
          <p:nvPr/>
        </p:nvSpPr>
        <p:spPr>
          <a:xfrm>
            <a:off x="460097" y="936010"/>
            <a:ext cx="1127180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latin typeface="Arial Rounded MT Bold" panose="020F0704030504030204" pitchFamily="34" charset="0"/>
              </a:rPr>
              <a:t>Introduction to </a:t>
            </a:r>
          </a:p>
          <a:p>
            <a:pPr algn="ctr"/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Generative Adversarial Networks</a:t>
            </a:r>
          </a:p>
          <a:p>
            <a:pPr algn="ctr"/>
            <a:r>
              <a:rPr lang="en-GB" sz="54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1EA0B-7C4A-DEA7-0BCA-76A177DD04EF}"/>
              </a:ext>
            </a:extLst>
          </p:cNvPr>
          <p:cNvSpPr txBox="1"/>
          <p:nvPr/>
        </p:nvSpPr>
        <p:spPr>
          <a:xfrm>
            <a:off x="460097" y="5737324"/>
            <a:ext cx="207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Benjamin Kenwright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04B9E-9675-D499-B9BD-8CB58C5130EF}"/>
              </a:ext>
            </a:extLst>
          </p:cNvPr>
          <p:cNvSpPr txBox="1"/>
          <p:nvPr/>
        </p:nvSpPr>
        <p:spPr>
          <a:xfrm>
            <a:off x="460097" y="5996269"/>
            <a:ext cx="346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Mining and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35AF-C6BB-6EF1-FA93-14DD3EF6D724}"/>
              </a:ext>
            </a:extLst>
          </p:cNvPr>
          <p:cNvSpPr txBox="1"/>
          <p:nvPr/>
        </p:nvSpPr>
        <p:spPr>
          <a:xfrm>
            <a:off x="460097" y="6285992"/>
            <a:ext cx="208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b.kenwright@hw.ac.uk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AB74B-4CC3-CEF1-9A51-76AED06E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7" y="3496852"/>
            <a:ext cx="5220512" cy="1064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3A23-BE2B-D0B7-AD25-0C232FA9AFD9}"/>
              </a:ext>
            </a:extLst>
          </p:cNvPr>
          <p:cNvSpPr txBox="1"/>
          <p:nvPr/>
        </p:nvSpPr>
        <p:spPr>
          <a:xfrm>
            <a:off x="460097" y="495758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35615-6B1E-2988-C5AD-876902170206}"/>
              </a:ext>
            </a:extLst>
          </p:cNvPr>
          <p:cNvSpPr txBox="1"/>
          <p:nvPr/>
        </p:nvSpPr>
        <p:spPr>
          <a:xfrm>
            <a:off x="394487" y="5339879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 Thursday 19th October (Week 6) in LT1 at 9-10am and EM245 and EM252 10am-5pm.</a:t>
            </a:r>
          </a:p>
        </p:txBody>
      </p:sp>
    </p:spTree>
    <p:extLst>
      <p:ext uri="{BB962C8B-B14F-4D97-AF65-F5344CB8AC3E}">
        <p14:creationId xmlns:p14="http://schemas.microsoft.com/office/powerpoint/2010/main" val="10052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discriminator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Batch of </a:t>
            </a:r>
            <a:r>
              <a:rPr lang="en-GB" sz="3200" dirty="0">
                <a:solidFill>
                  <a:srgbClr val="FF0000"/>
                </a:solidFill>
              </a:rPr>
              <a:t>real images </a:t>
            </a:r>
            <a:r>
              <a:rPr lang="en-GB" sz="3200" dirty="0"/>
              <a:t>is sampled from the training set and is completed with an equal number of </a:t>
            </a:r>
            <a:r>
              <a:rPr lang="en-GB" sz="3200" dirty="0">
                <a:solidFill>
                  <a:srgbClr val="FF0000"/>
                </a:solidFill>
              </a:rPr>
              <a:t>fake images </a:t>
            </a:r>
            <a:r>
              <a:rPr lang="en-GB" sz="3200" dirty="0"/>
              <a:t>produced by the generator (labels are: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0=fake images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1=real images</a:t>
            </a:r>
            <a:r>
              <a:rPr lang="en-GB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discriminator is trained on this labelled batch for </a:t>
            </a:r>
            <a:r>
              <a:rPr lang="en-GB" sz="3200" dirty="0">
                <a:solidFill>
                  <a:srgbClr val="FF0000"/>
                </a:solidFill>
              </a:rPr>
              <a:t>one step</a:t>
            </a:r>
            <a:r>
              <a:rPr lang="en-GB" sz="3200" dirty="0"/>
              <a:t>, using the </a:t>
            </a:r>
            <a:r>
              <a:rPr lang="en-GB" sz="3200" b="1" dirty="0">
                <a:solidFill>
                  <a:srgbClr val="FF0000"/>
                </a:solidFill>
              </a:rPr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optimizes 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</a:t>
            </a:r>
            <a:r>
              <a:rPr lang="en-GB" sz="3200" dirty="0"/>
              <a:t>during this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8A7F7-2626-0FBF-199D-5B5BCF64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68" y="190500"/>
            <a:ext cx="2535714" cy="1712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86F83-B91E-03FD-E6B9-9971A9590E65}"/>
              </a:ext>
            </a:extLst>
          </p:cNvPr>
          <p:cNvSpPr/>
          <p:nvPr/>
        </p:nvSpPr>
        <p:spPr>
          <a:xfrm>
            <a:off x="10391775" y="114300"/>
            <a:ext cx="1135207" cy="8572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0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Produce a </a:t>
            </a:r>
            <a:r>
              <a:rPr lang="en-GB" sz="3200" dirty="0">
                <a:solidFill>
                  <a:srgbClr val="FF0000"/>
                </a:solidFill>
              </a:rPr>
              <a:t>new batch of fake images</a:t>
            </a:r>
            <a:r>
              <a:rPr lang="en-GB" sz="3200" dirty="0"/>
              <a:t>, once again the discriminator says if the images are fake or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time we </a:t>
            </a:r>
            <a:r>
              <a:rPr lang="en-GB" sz="3200" b="1" dirty="0">
                <a:solidFill>
                  <a:srgbClr val="FF0000"/>
                </a:solidFill>
              </a:rPr>
              <a:t>do not add real images in the batch </a:t>
            </a:r>
            <a:r>
              <a:rPr lang="en-GB" sz="3200" dirty="0"/>
              <a:t>(generator never actually sees any real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are frozen </a:t>
            </a:r>
            <a:r>
              <a:rPr lang="en-GB" sz="3200" dirty="0"/>
              <a:t>during this step, so the </a:t>
            </a: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affects the </a:t>
            </a:r>
            <a:r>
              <a:rPr lang="en-GB" sz="3200" b="1" dirty="0">
                <a:solidFill>
                  <a:srgbClr val="FF0000"/>
                </a:solidFill>
              </a:rPr>
              <a:t>weights of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9E27-9E14-CD13-955F-98BE5DE3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68" y="190500"/>
            <a:ext cx="2535714" cy="1712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AA5A8-8722-6097-6030-708C504C1256}"/>
              </a:ext>
            </a:extLst>
          </p:cNvPr>
          <p:cNvSpPr/>
          <p:nvPr/>
        </p:nvSpPr>
        <p:spPr>
          <a:xfrm>
            <a:off x="9315450" y="1206411"/>
            <a:ext cx="2211532" cy="7843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46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1379C-9C72-201E-959B-CE97D0E5659F}"/>
              </a:ext>
            </a:extLst>
          </p:cNvPr>
          <p:cNvSpPr txBox="1"/>
          <p:nvPr/>
        </p:nvSpPr>
        <p:spPr>
          <a:xfrm>
            <a:off x="461247" y="436970"/>
            <a:ext cx="534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Common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0E5CE-B4DA-B0FA-4AEA-3E72DC5FF11E}"/>
              </a:ext>
            </a:extLst>
          </p:cNvPr>
          <p:cNvSpPr txBox="1"/>
          <p:nvPr/>
        </p:nvSpPr>
        <p:spPr>
          <a:xfrm>
            <a:off x="646545" y="1570182"/>
            <a:ext cx="11009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Vanishing Gradients</a:t>
            </a:r>
            <a:r>
              <a:rPr lang="en-GB" sz="2600" dirty="0"/>
              <a:t>: when the discriminator doesn’t provide enough information for the generator to make progress (original GAN paper proposed a modification to the minmax loss to deal with vanishing gradient [2])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Mode Collapse</a:t>
            </a:r>
            <a:r>
              <a:rPr lang="en-GB" sz="2600" dirty="0"/>
              <a:t>: when the generator starts producing the same output (or a small set of outputs) over and over again. How can this happen? Suppose the generator gets better at producing convincing one type of result. It will fool the discriminator a bit more and will encourage it to produce more types of this image. Gradually it will forget how to produce anything else.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GANs sensitive to the hyperparameters</a:t>
            </a:r>
            <a:r>
              <a:rPr lang="en-GB" sz="2600" dirty="0"/>
              <a:t>: may need to spend a lot of effort fine-tuning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EB92-758E-9F9F-7A6D-D406C192E897}"/>
              </a:ext>
            </a:extLst>
          </p:cNvPr>
          <p:cNvSpPr txBox="1"/>
          <p:nvPr/>
        </p:nvSpPr>
        <p:spPr>
          <a:xfrm>
            <a:off x="895356" y="6282530"/>
            <a:ext cx="804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[2] https://developers.google.com/machine-learning/gan/loss/ </a:t>
            </a:r>
          </a:p>
        </p:txBody>
      </p:sp>
    </p:spTree>
    <p:extLst>
      <p:ext uri="{BB962C8B-B14F-4D97-AF65-F5344CB8AC3E}">
        <p14:creationId xmlns:p14="http://schemas.microsoft.com/office/powerpoint/2010/main" val="12427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E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27618F-12ED-C017-FDA4-47D6D09EE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133"/>
          <a:stretch/>
        </p:blipFill>
        <p:spPr>
          <a:xfrm flipV="1">
            <a:off x="6362700" y="0"/>
            <a:ext cx="5829300" cy="297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8D870-F2AD-40C0-AA53-F236FAC7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" r="92357"/>
          <a:stretch/>
        </p:blipFill>
        <p:spPr>
          <a:xfrm flipH="1">
            <a:off x="0" y="2972392"/>
            <a:ext cx="6362700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07A783-80E7-EDBF-69B2-FFD67317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972392"/>
            <a:ext cx="5829300" cy="388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4C40D-5E8B-BD17-F142-027B6B033E13}"/>
              </a:ext>
            </a:extLst>
          </p:cNvPr>
          <p:cNvSpPr txBox="1"/>
          <p:nvPr/>
        </p:nvSpPr>
        <p:spPr>
          <a:xfrm>
            <a:off x="461247" y="436970"/>
            <a:ext cx="4754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7D977-9683-29CD-1DF3-9BD5BD1D9581}"/>
              </a:ext>
            </a:extLst>
          </p:cNvPr>
          <p:cNvSpPr txBox="1"/>
          <p:nvPr/>
        </p:nvSpPr>
        <p:spPr>
          <a:xfrm>
            <a:off x="563734" y="1859339"/>
            <a:ext cx="7210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/>
              <a:t>How many neural networks (NN) does a GAN have?</a:t>
            </a:r>
          </a:p>
        </p:txBody>
      </p:sp>
      <p:pic>
        <p:nvPicPr>
          <p:cNvPr id="2050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6F6266C5-AB38-0C77-23EC-60917EA0B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58" y="48921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02EBA-7BC4-D1FE-6B5B-B4FE92950A05}"/>
              </a:ext>
            </a:extLst>
          </p:cNvPr>
          <p:cNvSpPr txBox="1"/>
          <p:nvPr/>
        </p:nvSpPr>
        <p:spPr>
          <a:xfrm>
            <a:off x="761730" y="5927047"/>
            <a:ext cx="360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What type of NN do net need to be?</a:t>
            </a:r>
          </a:p>
        </p:txBody>
      </p:sp>
    </p:spTree>
    <p:extLst>
      <p:ext uri="{BB962C8B-B14F-4D97-AF65-F5344CB8AC3E}">
        <p14:creationId xmlns:p14="http://schemas.microsoft.com/office/powerpoint/2010/main" val="164998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346899-E3B5-27A5-AB22-7F748AE7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24" y="4622150"/>
            <a:ext cx="5076825" cy="205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6E343-E19A-2248-EC97-7135273F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99" y="5178002"/>
            <a:ext cx="1519414" cy="1011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BDC27-9214-7240-89E8-DF954CA5668B}"/>
              </a:ext>
            </a:extLst>
          </p:cNvPr>
          <p:cNvSpPr txBox="1"/>
          <p:nvPr/>
        </p:nvSpPr>
        <p:spPr>
          <a:xfrm>
            <a:off x="461247" y="436970"/>
            <a:ext cx="4754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0144-A7E6-4420-1393-339A246C030A}"/>
              </a:ext>
            </a:extLst>
          </p:cNvPr>
          <p:cNvSpPr txBox="1"/>
          <p:nvPr/>
        </p:nvSpPr>
        <p:spPr>
          <a:xfrm>
            <a:off x="629198" y="2105715"/>
            <a:ext cx="103192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Automatic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Highly accurate at image recognition &amp;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Weight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Minimizes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Uses same knowledge across all image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Ability to handle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Hierarchical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FF0000"/>
                </a:solidFill>
              </a:rPr>
              <a:t>Computationally</a:t>
            </a:r>
            <a:r>
              <a:rPr lang="en-GB" sz="3200" dirty="0"/>
              <a:t> faster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A054C-B850-D74B-6D10-FFD860EF961C}"/>
              </a:ext>
            </a:extLst>
          </p:cNvPr>
          <p:cNvSpPr txBox="1"/>
          <p:nvPr/>
        </p:nvSpPr>
        <p:spPr>
          <a:xfrm>
            <a:off x="461247" y="1351508"/>
            <a:ext cx="11108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What are the advantages of using </a:t>
            </a:r>
            <a:r>
              <a:rPr lang="en-GB" sz="2400" dirty="0">
                <a:solidFill>
                  <a:srgbClr val="FF0000"/>
                </a:solidFill>
              </a:rPr>
              <a:t>CNN</a:t>
            </a:r>
            <a:r>
              <a:rPr lang="en-GB" sz="2400" dirty="0"/>
              <a:t> over the </a:t>
            </a:r>
            <a:r>
              <a:rPr lang="en-GB" sz="2400" dirty="0">
                <a:solidFill>
                  <a:srgbClr val="FF0000"/>
                </a:solidFill>
              </a:rPr>
              <a:t>fully connected </a:t>
            </a:r>
            <a:r>
              <a:rPr lang="en-GB" sz="2400" dirty="0"/>
              <a:t>dense neural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53586-F11C-7485-7050-03B009322C22}"/>
              </a:ext>
            </a:extLst>
          </p:cNvPr>
          <p:cNvSpPr txBox="1"/>
          <p:nvPr/>
        </p:nvSpPr>
        <p:spPr>
          <a:xfrm>
            <a:off x="7347239" y="434486"/>
            <a:ext cx="3898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GAN has </a:t>
            </a:r>
            <a:r>
              <a:rPr lang="en-GB" sz="2400" dirty="0">
                <a:solidFill>
                  <a:srgbClr val="FF0000"/>
                </a:solidFill>
              </a:rPr>
              <a:t>two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528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68338-719D-DEDC-17C1-D1A31C1CE7AA}"/>
              </a:ext>
            </a:extLst>
          </p:cNvPr>
          <p:cNvSpPr txBox="1"/>
          <p:nvPr/>
        </p:nvSpPr>
        <p:spPr>
          <a:xfrm>
            <a:off x="461247" y="5774699"/>
            <a:ext cx="1099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 </a:t>
            </a:r>
            <a:r>
              <a:rPr lang="en-GB" dirty="0" err="1"/>
              <a:t>arXiv</a:t>
            </a:r>
            <a:r>
              <a:rPr lang="en-GB" dirty="0"/>
              <a:t> preprint arXiv:1511.06434 (2015).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560A-7397-E988-9688-80A41BA11CC6}"/>
              </a:ext>
            </a:extLst>
          </p:cNvPr>
          <p:cNvSpPr txBox="1"/>
          <p:nvPr/>
        </p:nvSpPr>
        <p:spPr>
          <a:xfrm>
            <a:off x="461247" y="120641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Convolutional GANs (</a:t>
            </a:r>
            <a:r>
              <a:rPr lang="en-GB" b="1" dirty="0">
                <a:solidFill>
                  <a:srgbClr val="FF0000"/>
                </a:solidFill>
              </a:rPr>
              <a:t>DCGANs</a:t>
            </a:r>
            <a:r>
              <a:rPr lang="en-GB" dirty="0"/>
              <a:t>)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ECE7F-357E-79C0-1579-D22A19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2" y="1727200"/>
            <a:ext cx="5909111" cy="3576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61E87-F236-A676-F417-91DF2B57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47485"/>
            <a:ext cx="3979889" cy="171247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284873-203B-9315-7A3B-394CD29F456F}"/>
              </a:ext>
            </a:extLst>
          </p:cNvPr>
          <p:cNvCxnSpPr/>
          <p:nvPr/>
        </p:nvCxnSpPr>
        <p:spPr>
          <a:xfrm>
            <a:off x="2613891" y="3306618"/>
            <a:ext cx="4701309" cy="440867"/>
          </a:xfrm>
          <a:prstGeom prst="bentConnector3">
            <a:avLst>
              <a:gd name="adj1" fmla="val 295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A2274C-BE7D-0AB2-0DAA-6B0B2C89C59D}"/>
              </a:ext>
            </a:extLst>
          </p:cNvPr>
          <p:cNvSpPr txBox="1"/>
          <p:nvPr/>
        </p:nvSpPr>
        <p:spPr>
          <a:xfrm>
            <a:off x="6891201" y="2087547"/>
            <a:ext cx="456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Instead of ‘fully connected’ neural network – </a:t>
            </a:r>
          </a:p>
          <a:p>
            <a:r>
              <a:rPr lang="en-GB" dirty="0"/>
              <a:t>change to 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067826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B3B5D-D754-B914-1599-A0DEFA0ADD61}"/>
              </a:ext>
            </a:extLst>
          </p:cNvPr>
          <p:cNvSpPr txBox="1"/>
          <p:nvPr/>
        </p:nvSpPr>
        <p:spPr>
          <a:xfrm>
            <a:off x="461247" y="1206411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Vanilla GAN to DCGAN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B498-C68E-2E09-74ED-DD39B1A8B3D4}"/>
              </a:ext>
            </a:extLst>
          </p:cNvPr>
          <p:cNvSpPr txBox="1"/>
          <p:nvPr/>
        </p:nvSpPr>
        <p:spPr>
          <a:xfrm>
            <a:off x="461247" y="1882759"/>
            <a:ext cx="1098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Outline of steps for building a stable Convolutional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C70AE-510C-01F2-C5C8-155AE040C6AF}"/>
              </a:ext>
            </a:extLst>
          </p:cNvPr>
          <p:cNvSpPr txBox="1"/>
          <p:nvPr/>
        </p:nvSpPr>
        <p:spPr>
          <a:xfrm>
            <a:off x="535709" y="2697018"/>
            <a:ext cx="109075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Replace any </a:t>
            </a:r>
            <a:r>
              <a:rPr lang="en-GB" sz="2400" dirty="0">
                <a:solidFill>
                  <a:srgbClr val="FF0000"/>
                </a:solidFill>
              </a:rPr>
              <a:t>pooling layers </a:t>
            </a:r>
            <a:r>
              <a:rPr lang="en-GB" sz="2400" dirty="0"/>
              <a:t>with </a:t>
            </a:r>
            <a:r>
              <a:rPr lang="en-GB" sz="2400" dirty="0" err="1"/>
              <a:t>stridded</a:t>
            </a:r>
            <a:r>
              <a:rPr lang="en-GB" sz="2400" dirty="0"/>
              <a:t> convolutions (in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) and transpose convolutions (in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)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Batch</a:t>
            </a:r>
            <a:r>
              <a:rPr lang="en-GB" sz="2400" dirty="0"/>
              <a:t> Normalization in both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 and the discriminator, except in the generator’s output layer and the discriminator’s input layer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FF0000"/>
                </a:solidFill>
              </a:rPr>
              <a:t>Remove fully connected </a:t>
            </a:r>
            <a:r>
              <a:rPr lang="en-GB" sz="2400" dirty="0"/>
              <a:t>hidden layers for deep architectures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 err="1"/>
              <a:t>ReLU</a:t>
            </a:r>
            <a:r>
              <a:rPr lang="en-GB" sz="2400" dirty="0"/>
              <a:t> activation in the generator for all layers except the output layer, which should use tanh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leaky </a:t>
            </a:r>
            <a:r>
              <a:rPr lang="en-GB" sz="2400" dirty="0" err="1">
                <a:solidFill>
                  <a:srgbClr val="FF0000"/>
                </a:solidFill>
              </a:rPr>
              <a:t>ReLU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activation 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 for all layers</a:t>
            </a:r>
          </a:p>
        </p:txBody>
      </p:sp>
    </p:spTree>
    <p:extLst>
      <p:ext uri="{BB962C8B-B14F-4D97-AF65-F5344CB8AC3E}">
        <p14:creationId xmlns:p14="http://schemas.microsoft.com/office/powerpoint/2010/main" val="174401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73C20-8569-90A2-0105-1FFCB0B21257}"/>
              </a:ext>
            </a:extLst>
          </p:cNvPr>
          <p:cNvSpPr txBox="1"/>
          <p:nvPr/>
        </p:nvSpPr>
        <p:spPr>
          <a:xfrm>
            <a:off x="461247" y="436970"/>
            <a:ext cx="5795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Let’s Build a DCGAN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F781E-94EC-130F-16FF-C9161AC6E7C9}"/>
              </a:ext>
            </a:extLst>
          </p:cNvPr>
          <p:cNvSpPr txBox="1"/>
          <p:nvPr/>
        </p:nvSpPr>
        <p:spPr>
          <a:xfrm>
            <a:off x="461247" y="1733274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4000" dirty="0"/>
              <a:t>Get some data (images)</a:t>
            </a:r>
          </a:p>
          <a:p>
            <a:pPr marL="342900" indent="-342900">
              <a:buAutoNum type="arabicPeriod"/>
            </a:pPr>
            <a:r>
              <a:rPr lang="en-GB" sz="4000" dirty="0"/>
              <a:t>Setup generator network</a:t>
            </a:r>
          </a:p>
          <a:p>
            <a:pPr lvl="1"/>
            <a:r>
              <a:rPr lang="en-GB" sz="4000" dirty="0"/>
              <a:t>Test generator (noise)</a:t>
            </a:r>
          </a:p>
          <a:p>
            <a:pPr marL="342900" indent="-342900">
              <a:buAutoNum type="arabicPeriod"/>
            </a:pPr>
            <a:r>
              <a:rPr lang="en-GB" sz="4000" dirty="0"/>
              <a:t>Setup discriminator network</a:t>
            </a:r>
          </a:p>
          <a:p>
            <a:pPr marL="342900" indent="-342900">
              <a:buAutoNum type="arabicPeriod"/>
            </a:pPr>
            <a:r>
              <a:rPr lang="en-GB" sz="4000" dirty="0"/>
              <a:t>Link it together and train</a:t>
            </a:r>
          </a:p>
          <a:p>
            <a:pPr marL="342900" indent="-342900">
              <a:buAutoNum type="arabicPeriod"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3C282-C18C-08EE-ECB9-1E421105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5754"/>
            <a:ext cx="57150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988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Preparing Dataset cifar10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FBA0-29E6-6F13-9DBB-1AA0076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3" y="1573068"/>
            <a:ext cx="5362575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2BD8A-9546-1386-C76D-28CC77B4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24" y="1610446"/>
            <a:ext cx="5396533" cy="4154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323817-E275-0E07-B00F-F1D4F0B938E4}"/>
              </a:ext>
            </a:extLst>
          </p:cNvPr>
          <p:cNvSpPr txBox="1"/>
          <p:nvPr/>
        </p:nvSpPr>
        <p:spPr>
          <a:xfrm>
            <a:off x="565293" y="6051698"/>
            <a:ext cx="46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Code is available online test out example later: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E4303-C4A5-09A2-F3E4-9D8C8C1A0D89}"/>
              </a:ext>
            </a:extLst>
          </p:cNvPr>
          <p:cNvSpPr txBox="1"/>
          <p:nvPr/>
        </p:nvSpPr>
        <p:spPr>
          <a:xfrm>
            <a:off x="565293" y="634978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</p:txBody>
      </p:sp>
    </p:spTree>
    <p:extLst>
      <p:ext uri="{BB962C8B-B14F-4D97-AF65-F5344CB8AC3E}">
        <p14:creationId xmlns:p14="http://schemas.microsoft.com/office/powerpoint/2010/main" val="18195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80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090A-FEAB-F558-CC06-5A34FD2C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5" y="1733745"/>
            <a:ext cx="1047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060AD-DC9A-E753-4404-E8D1116E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2" y="2014888"/>
            <a:ext cx="8404743" cy="6741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E0372-0F3C-9D28-63F6-5EB35C999CB6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36FD-9BDB-79C5-8744-53A600E909F1}"/>
              </a:ext>
            </a:extLst>
          </p:cNvPr>
          <p:cNvSpPr txBox="1"/>
          <p:nvPr/>
        </p:nvSpPr>
        <p:spPr>
          <a:xfrm>
            <a:off x="534076" y="1498169"/>
            <a:ext cx="10933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600" dirty="0">
                <a:solidFill>
                  <a:srgbClr val="FF0000"/>
                </a:solidFill>
              </a:rPr>
              <a:t>Generative adversarial networks (GANs) </a:t>
            </a:r>
            <a:r>
              <a:rPr lang="en-GB" sz="2600" dirty="0"/>
              <a:t>were proposed in </a:t>
            </a:r>
            <a:r>
              <a:rPr lang="en-GB" sz="2600" dirty="0">
                <a:solidFill>
                  <a:srgbClr val="FF0000"/>
                </a:solidFill>
              </a:rPr>
              <a:t>2014</a:t>
            </a:r>
            <a:r>
              <a:rPr lang="en-GB" sz="2600" dirty="0"/>
              <a:t> paper 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B613-89EA-EFFF-823A-06505183B806}"/>
              </a:ext>
            </a:extLst>
          </p:cNvPr>
          <p:cNvSpPr txBox="1"/>
          <p:nvPr/>
        </p:nvSpPr>
        <p:spPr>
          <a:xfrm>
            <a:off x="9595131" y="5175513"/>
            <a:ext cx="2154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</p:spTree>
    <p:extLst>
      <p:ext uri="{BB962C8B-B14F-4D97-AF65-F5344CB8AC3E}">
        <p14:creationId xmlns:p14="http://schemas.microsoft.com/office/powerpoint/2010/main" val="73016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DB0B5-A95B-72E7-0FAD-2B726DF1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1316755"/>
            <a:ext cx="4772025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422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977A0-006B-8BD1-E220-063C4322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56" y="3736780"/>
            <a:ext cx="8422242" cy="26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904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6CB-1123-4342-83B0-8F1D9A85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1761909"/>
            <a:ext cx="11165633" cy="3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503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Training the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04958-E41B-6744-9A74-21F87C2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" y="1786229"/>
            <a:ext cx="5619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575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(Loop)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0065A-0ED9-CCFD-AAB5-88789C4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9" y="1564521"/>
            <a:ext cx="7610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925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(Result)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8AAD8-86D5-10D6-C1A6-5CD110A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" y="1465843"/>
            <a:ext cx="97440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952C9-90C9-0E82-F3B1-9C87BAD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79" y="3039016"/>
            <a:ext cx="9744076" cy="3077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C2F77-FC88-6763-6A49-65EE3B4C85BE}"/>
              </a:ext>
            </a:extLst>
          </p:cNvPr>
          <p:cNvSpPr txBox="1"/>
          <p:nvPr/>
        </p:nvSpPr>
        <p:spPr>
          <a:xfrm>
            <a:off x="536647" y="26696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</a:t>
            </a:r>
          </a:p>
        </p:txBody>
      </p:sp>
    </p:spTree>
    <p:extLst>
      <p:ext uri="{BB962C8B-B14F-4D97-AF65-F5344CB8AC3E}">
        <p14:creationId xmlns:p14="http://schemas.microsoft.com/office/powerpoint/2010/main" val="20364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74764-27DE-78E7-0445-FBAA76AD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7" y="613358"/>
            <a:ext cx="10965024" cy="384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B23B-473C-BF47-9F4F-1C09002ECBF4}"/>
              </a:ext>
            </a:extLst>
          </p:cNvPr>
          <p:cNvSpPr txBox="1"/>
          <p:nvPr/>
        </p:nvSpPr>
        <p:spPr>
          <a:xfrm>
            <a:off x="340705" y="3514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A5891-0C17-F4A7-9331-5866335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1" y="3110821"/>
            <a:ext cx="10428515" cy="3587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1C226-07BD-8211-8CF9-3A9AF1CA8373}"/>
              </a:ext>
            </a:extLst>
          </p:cNvPr>
          <p:cNvSpPr txBox="1"/>
          <p:nvPr/>
        </p:nvSpPr>
        <p:spPr>
          <a:xfrm>
            <a:off x="1488370" y="30865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5</a:t>
            </a:r>
          </a:p>
        </p:txBody>
      </p:sp>
    </p:spTree>
    <p:extLst>
      <p:ext uri="{BB962C8B-B14F-4D97-AF65-F5344CB8AC3E}">
        <p14:creationId xmlns:p14="http://schemas.microsoft.com/office/powerpoint/2010/main" val="283878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BA99-ED37-2E7C-CD5B-048C39C4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5" y="437572"/>
            <a:ext cx="9937103" cy="3319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844BF-F3C1-ED57-4DE2-E2146E211E33}"/>
              </a:ext>
            </a:extLst>
          </p:cNvPr>
          <p:cNvSpPr txBox="1"/>
          <p:nvPr/>
        </p:nvSpPr>
        <p:spPr>
          <a:xfrm>
            <a:off x="251693" y="17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319E-D922-4742-5325-F7336249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6" y="3429001"/>
            <a:ext cx="10441339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9ACA4-E419-8E5F-CC78-AFEFB2285E18}"/>
              </a:ext>
            </a:extLst>
          </p:cNvPr>
          <p:cNvSpPr txBox="1"/>
          <p:nvPr/>
        </p:nvSpPr>
        <p:spPr>
          <a:xfrm>
            <a:off x="482432" y="392567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9</a:t>
            </a:r>
          </a:p>
        </p:txBody>
      </p:sp>
    </p:spTree>
    <p:extLst>
      <p:ext uri="{BB962C8B-B14F-4D97-AF65-F5344CB8AC3E}">
        <p14:creationId xmlns:p14="http://schemas.microsoft.com/office/powerpoint/2010/main" val="21074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5611-9775-DDC4-7EEE-A56A4F23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472810"/>
            <a:ext cx="11426890" cy="3859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032E9-91C5-1D42-DF96-0F60E5724AB2}"/>
              </a:ext>
            </a:extLst>
          </p:cNvPr>
          <p:cNvSpPr txBox="1"/>
          <p:nvPr/>
        </p:nvSpPr>
        <p:spPr>
          <a:xfrm>
            <a:off x="251693" y="1707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385A-92E0-BBC6-A40F-EAEF4006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4" y="3067938"/>
            <a:ext cx="11118980" cy="404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3B2F3-BE23-3B37-13F5-A1BADE693D22}"/>
              </a:ext>
            </a:extLst>
          </p:cNvPr>
          <p:cNvSpPr txBox="1"/>
          <p:nvPr/>
        </p:nvSpPr>
        <p:spPr>
          <a:xfrm>
            <a:off x="1128641" y="30353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14</a:t>
            </a:r>
          </a:p>
        </p:txBody>
      </p:sp>
    </p:spTree>
    <p:extLst>
      <p:ext uri="{BB962C8B-B14F-4D97-AF65-F5344CB8AC3E}">
        <p14:creationId xmlns:p14="http://schemas.microsoft.com/office/powerpoint/2010/main" val="108741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DD5C7F-DB9C-83EA-0CDE-A9FE89B5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62" y="4632016"/>
            <a:ext cx="2530784" cy="2530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81DD5-3605-9CA6-4F63-C1ADC22DCB8D}"/>
              </a:ext>
            </a:extLst>
          </p:cNvPr>
          <p:cNvSpPr txBox="1"/>
          <p:nvPr/>
        </p:nvSpPr>
        <p:spPr>
          <a:xfrm>
            <a:off x="461247" y="436970"/>
            <a:ext cx="2264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Works!!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593E3-1601-7B29-0B2A-4F2919BB15AC}"/>
              </a:ext>
            </a:extLst>
          </p:cNvPr>
          <p:cNvSpPr txBox="1"/>
          <p:nvPr/>
        </p:nvSpPr>
        <p:spPr>
          <a:xfrm>
            <a:off x="482318" y="1452827"/>
            <a:ext cx="858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As epochs increase, improves generated quality (also ‘test’)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13CA6-DFE1-51E3-EAF2-DA081FC9CCC3}"/>
              </a:ext>
            </a:extLst>
          </p:cNvPr>
          <p:cNvSpPr txBox="1"/>
          <p:nvPr/>
        </p:nvSpPr>
        <p:spPr>
          <a:xfrm>
            <a:off x="598810" y="2929317"/>
            <a:ext cx="2738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Try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B8ABE-3CFD-C0A0-39F3-C04C90D6C6F6}"/>
              </a:ext>
            </a:extLst>
          </p:cNvPr>
          <p:cNvSpPr txBox="1"/>
          <p:nvPr/>
        </p:nvSpPr>
        <p:spPr>
          <a:xfrm>
            <a:off x="1399923" y="3843717"/>
            <a:ext cx="6530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/>
              <a:t>more epochs (takes longer)</a:t>
            </a:r>
          </a:p>
          <a:p>
            <a:pPr marL="514350" indent="-514350">
              <a:buAutoNum type="arabicPeriod"/>
            </a:pPr>
            <a:r>
              <a:rPr lang="en-GB" sz="3200" dirty="0"/>
              <a:t>store/load trained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86A1C-1ADB-50A2-3E01-EA713E97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88" y="2796433"/>
            <a:ext cx="4498159" cy="32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4911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</a:t>
            </a:r>
            <a:r>
              <a:rPr lang="en-GB" sz="4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AttGAN</a:t>
            </a:r>
            <a:endParaRPr lang="en-GB" sz="4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8FC55-5803-08BF-4D99-A703580E4599}"/>
              </a:ext>
            </a:extLst>
          </p:cNvPr>
          <p:cNvSpPr txBox="1"/>
          <p:nvPr/>
        </p:nvSpPr>
        <p:spPr>
          <a:xfrm>
            <a:off x="461245" y="1206411"/>
            <a:ext cx="10792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AttGAN</a:t>
            </a:r>
            <a:r>
              <a:rPr lang="en-GB" sz="2800" dirty="0"/>
              <a:t> – Arbitrary Facial Attribute Editing (Only Change What You Want)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B688E-D174-814A-2061-6E771FBBE66B}"/>
              </a:ext>
            </a:extLst>
          </p:cNvPr>
          <p:cNvSpPr txBox="1"/>
          <p:nvPr/>
        </p:nvSpPr>
        <p:spPr>
          <a:xfrm>
            <a:off x="461245" y="1729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https://github.com/elvisyjlin/AttGAN-PyTorch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0EC7A-5553-B675-FB65-58723451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53" y="2834026"/>
            <a:ext cx="9602549" cy="384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DFAB6-6852-6EF2-1A6B-A8201C537FED}"/>
              </a:ext>
            </a:extLst>
          </p:cNvPr>
          <p:cNvSpPr txBox="1"/>
          <p:nvPr/>
        </p:nvSpPr>
        <p:spPr>
          <a:xfrm>
            <a:off x="566442" y="2306230"/>
            <a:ext cx="1050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[Bald, Bangs,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Black_Hair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Blond_Hair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Brown_Hair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Bushy_Eyebrows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Eyeglasses, Male,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Mouth_Slightly_Open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Mustache,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No_Beard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Pale_Skin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851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C1C2E-A174-63E2-CDEF-2891762CDEAC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36C38-D5E4-0E9F-06A9-5E0A16B16C76}"/>
              </a:ext>
            </a:extLst>
          </p:cNvPr>
          <p:cNvSpPr txBox="1"/>
          <p:nvPr/>
        </p:nvSpPr>
        <p:spPr>
          <a:xfrm>
            <a:off x="831456" y="1626358"/>
            <a:ext cx="109339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</a:rPr>
              <a:t>Generative adversarial networks (GANs) were proposed in 2014 paper [1]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A GAN is composed of </a:t>
            </a:r>
            <a:r>
              <a:rPr lang="en-GB" sz="2600" b="1" dirty="0">
                <a:solidFill>
                  <a:srgbClr val="FF0000"/>
                </a:solidFill>
              </a:rPr>
              <a:t>two neural networks </a:t>
            </a:r>
            <a:r>
              <a:rPr lang="en-GB" sz="2600" dirty="0"/>
              <a:t>(Generator and Discriminator)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Generator</a:t>
            </a:r>
            <a:r>
              <a:rPr lang="en-GB" sz="2600" dirty="0"/>
              <a:t>: Takes a random distribution as input (typically Gaussian) and outputs some data (e.g., </a:t>
            </a:r>
            <a:r>
              <a:rPr lang="en-GB" sz="2600" dirty="0">
                <a:solidFill>
                  <a:srgbClr val="00B050"/>
                </a:solidFill>
              </a:rPr>
              <a:t>image</a:t>
            </a:r>
            <a:r>
              <a:rPr lang="en-GB" sz="2600" dirty="0"/>
              <a:t>). You can think of the random inputs as the latent representations (i.e., </a:t>
            </a:r>
            <a:r>
              <a:rPr lang="en-GB" sz="2600" dirty="0" err="1"/>
              <a:t>codings</a:t>
            </a:r>
            <a:r>
              <a:rPr lang="en-GB" sz="2600" dirty="0"/>
              <a:t>) of the image to be generated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Discriminator</a:t>
            </a:r>
            <a:r>
              <a:rPr lang="en-GB" sz="2600" dirty="0"/>
              <a:t>: Takes either a fake image from the generator or a real image from the training set as input, and must decide if the input image is fake or real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CA6D-6CB8-BC43-F4A8-A125BA86FCD4}"/>
              </a:ext>
            </a:extLst>
          </p:cNvPr>
          <p:cNvSpPr txBox="1"/>
          <p:nvPr/>
        </p:nvSpPr>
        <p:spPr>
          <a:xfrm>
            <a:off x="831456" y="5959365"/>
            <a:ext cx="1020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7FABA-30C5-EC5B-D409-D294DEE1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6" y="168976"/>
            <a:ext cx="3080267" cy="1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3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39949" y="218169"/>
            <a:ext cx="7145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(Taxonomy)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AE69E-EA11-8EAC-6A88-9518615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1206411"/>
            <a:ext cx="9493184" cy="54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3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D5BA7-A22E-250D-6130-04945492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03" y="943363"/>
            <a:ext cx="7531359" cy="5757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255974" y="173922"/>
            <a:ext cx="8012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(Survey Paper)</a:t>
            </a:r>
          </a:p>
        </p:txBody>
      </p:sp>
    </p:spTree>
    <p:extLst>
      <p:ext uri="{BB962C8B-B14F-4D97-AF65-F5344CB8AC3E}">
        <p14:creationId xmlns:p14="http://schemas.microsoft.com/office/powerpoint/2010/main" val="311294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9D9818-6DBF-090B-A720-893CD126D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35"/>
          <a:stretch/>
        </p:blipFill>
        <p:spPr>
          <a:xfrm>
            <a:off x="2314837" y="1698905"/>
            <a:ext cx="7343775" cy="4818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13566" y="262618"/>
            <a:ext cx="3672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GANs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8DB84-74BA-4A17-1EFD-4EEA66F3B478}"/>
              </a:ext>
            </a:extLst>
          </p:cNvPr>
          <p:cNvSpPr txBox="1"/>
          <p:nvPr/>
        </p:nvSpPr>
        <p:spPr>
          <a:xfrm>
            <a:off x="7551082" y="1170558"/>
            <a:ext cx="408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70C0"/>
                </a:solidFill>
              </a:rPr>
              <a:t>https://arxiv.org/abs/1905.01976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0A8A6-71A6-BAC3-F77F-BB80FDF2CC51}"/>
              </a:ext>
            </a:extLst>
          </p:cNvPr>
          <p:cNvSpPr txBox="1"/>
          <p:nvPr/>
        </p:nvSpPr>
        <p:spPr>
          <a:xfrm>
            <a:off x="372234" y="1032059"/>
            <a:ext cx="458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Article </a:t>
            </a:r>
            <a:r>
              <a:rPr lang="en-GB" b="1" dirty="0">
                <a:solidFill>
                  <a:srgbClr val="FF0000"/>
                </a:solidFill>
              </a:rPr>
              <a:t>explores the use of a GAN </a:t>
            </a:r>
            <a:r>
              <a:rPr lang="en-GB" dirty="0"/>
              <a:t>for </a:t>
            </a:r>
            <a:r>
              <a:rPr lang="en-GB" b="1" dirty="0">
                <a:solidFill>
                  <a:srgbClr val="FF0000"/>
                </a:solidFill>
              </a:rPr>
              <a:t>NLP</a:t>
            </a:r>
            <a:r>
              <a:rPr lang="en-GB" dirty="0"/>
              <a:t> tasks</a:t>
            </a:r>
          </a:p>
          <a:p>
            <a:r>
              <a:rPr lang="en-GB" dirty="0"/>
              <a:t>(Proposes a GAN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2934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295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896C4-6A0E-A48E-9849-463CB9168897}"/>
              </a:ext>
            </a:extLst>
          </p:cNvPr>
          <p:cNvSpPr txBox="1"/>
          <p:nvPr/>
        </p:nvSpPr>
        <p:spPr>
          <a:xfrm>
            <a:off x="577326" y="2450712"/>
            <a:ext cx="11037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Cartoon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Fonts/text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Frames from a film (e.g., convert the frames to single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Tuning/speed-ups (noise, 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Products/designs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Street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Game level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Instead of human faces focus on other objects, hands, feet, chairs, glasses,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D0435-F647-E285-CCBA-B6F619E2B62B}"/>
              </a:ext>
            </a:extLst>
          </p:cNvPr>
          <p:cNvSpPr txBox="1"/>
          <p:nvPr/>
        </p:nvSpPr>
        <p:spPr>
          <a:xfrm>
            <a:off x="566958" y="1406682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BFF17-647B-71E5-2B87-E2F75581F00A}"/>
              </a:ext>
            </a:extLst>
          </p:cNvPr>
          <p:cNvSpPr txBox="1"/>
          <p:nvPr/>
        </p:nvSpPr>
        <p:spPr>
          <a:xfrm>
            <a:off x="6664306" y="1015419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113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8EA1C-AA78-10DB-BD66-D00220A4ADA9}"/>
              </a:ext>
            </a:extLst>
          </p:cNvPr>
          <p:cNvSpPr txBox="1"/>
          <p:nvPr/>
        </p:nvSpPr>
        <p:spPr>
          <a:xfrm>
            <a:off x="377562" y="545881"/>
            <a:ext cx="922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Thursday 19th October (Week 6) in LT1 at 9-10am and </a:t>
            </a:r>
            <a:r>
              <a:rPr lang="en-GB" dirty="0">
                <a:solidFill>
                  <a:srgbClr val="FF0000"/>
                </a:solidFill>
              </a:rPr>
              <a:t>EM245 and EM252 10am-5pm</a:t>
            </a:r>
            <a:r>
              <a:rPr lang="en-GB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CF236-1DCF-07AF-C708-34F9B67E0E0B}"/>
              </a:ext>
            </a:extLst>
          </p:cNvPr>
          <p:cNvSpPr txBox="1"/>
          <p:nvPr/>
        </p:nvSpPr>
        <p:spPr>
          <a:xfrm>
            <a:off x="466894" y="1277119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Try 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FEC2-102C-C521-2808-7BF9AD9DDFB4}"/>
              </a:ext>
            </a:extLst>
          </p:cNvPr>
          <p:cNvSpPr txBox="1"/>
          <p:nvPr/>
        </p:nvSpPr>
        <p:spPr>
          <a:xfrm>
            <a:off x="377562" y="2332219"/>
            <a:ext cx="6070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</a:p>
        </p:txBody>
      </p:sp>
      <p:pic>
        <p:nvPicPr>
          <p:cNvPr id="1028" name="Picture 4" descr="Simpsons Explosion GIF - Simpsons Explosion Experiment - Discover &amp; Share  GIFs">
            <a:extLst>
              <a:ext uri="{FF2B5EF4-FFF2-40B4-BE49-F238E27FC236}">
                <a16:creationId xmlns:a16="http://schemas.microsoft.com/office/drawing/2014/main" id="{26AF08FF-C9BE-7A46-8BC7-FC255320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6" y="311704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6BEE-12A0-7F1D-69AD-D82A3C71AB3A}"/>
              </a:ext>
            </a:extLst>
          </p:cNvPr>
          <p:cNvSpPr txBox="1"/>
          <p:nvPr/>
        </p:nvSpPr>
        <p:spPr>
          <a:xfrm>
            <a:off x="483341" y="4743450"/>
            <a:ext cx="7745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Resources</a:t>
            </a:r>
          </a:p>
          <a:p>
            <a:r>
              <a:rPr lang="en-GB" dirty="0"/>
              <a:t>GANS in Action </a:t>
            </a:r>
          </a:p>
          <a:p>
            <a:r>
              <a:rPr lang="en-GB" dirty="0"/>
              <a:t>(</a:t>
            </a:r>
            <a:r>
              <a:rPr lang="en-GB" dirty="0">
                <a:hlinkClick r:id="rId3"/>
              </a:rPr>
              <a:t>https://www.manning.com/books/gans-in-action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GANS Cookbook</a:t>
            </a:r>
          </a:p>
          <a:p>
            <a:r>
              <a:rPr lang="en-GB" dirty="0">
                <a:hlinkClick r:id="rId4"/>
              </a:rPr>
              <a:t>https://github.com/PacktPublishing/Generative-Adversarial-Networks-Cookbook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363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0EB6F-63D5-0F61-E058-4760E1A1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7" y="1376362"/>
            <a:ext cx="9684518" cy="4105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5D5E4-D87A-C82A-ABF4-41B88B665165}"/>
              </a:ext>
            </a:extLst>
          </p:cNvPr>
          <p:cNvSpPr txBox="1"/>
          <p:nvPr/>
        </p:nvSpPr>
        <p:spPr>
          <a:xfrm>
            <a:off x="461247" y="436970"/>
            <a:ext cx="274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6B0D4-B1E9-AE94-DE34-0D15F17C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4761724" y="2981127"/>
            <a:ext cx="709454" cy="63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2F0DD-D687-12F1-7C85-3157A201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7215675" y="1566862"/>
            <a:ext cx="709454" cy="638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3DFD8-DB5F-2203-27E5-9C9E52A9853E}"/>
              </a:ext>
            </a:extLst>
          </p:cNvPr>
          <p:cNvSpPr txBox="1"/>
          <p:nvPr/>
        </p:nvSpPr>
        <p:spPr>
          <a:xfrm>
            <a:off x="4157135" y="5766374"/>
            <a:ext cx="334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BDA9D-14DD-FC52-C7A1-62E93E54B380}"/>
              </a:ext>
            </a:extLst>
          </p:cNvPr>
          <p:cNvSpPr txBox="1"/>
          <p:nvPr/>
        </p:nvSpPr>
        <p:spPr>
          <a:xfrm>
            <a:off x="4874541" y="1886048"/>
            <a:ext cx="158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(Discriminator)</a:t>
            </a:r>
          </a:p>
        </p:txBody>
      </p:sp>
    </p:spTree>
    <p:extLst>
      <p:ext uri="{BB962C8B-B14F-4D97-AF65-F5344CB8AC3E}">
        <p14:creationId xmlns:p14="http://schemas.microsoft.com/office/powerpoint/2010/main" val="10311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4A87F-D8FC-51CB-6BAA-1956637F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3"/>
          <a:stretch/>
        </p:blipFill>
        <p:spPr>
          <a:xfrm>
            <a:off x="7189949" y="3448439"/>
            <a:ext cx="5002051" cy="3409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E1C98-49EC-8236-29D5-FAE066ADD134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15375-3CC2-8EB6-4B24-BA1F9968D6DA}"/>
              </a:ext>
            </a:extLst>
          </p:cNvPr>
          <p:cNvSpPr txBox="1"/>
          <p:nvPr/>
        </p:nvSpPr>
        <p:spPr>
          <a:xfrm>
            <a:off x="461247" y="1987108"/>
            <a:ext cx="9905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What can we use GANs for?</a:t>
            </a:r>
          </a:p>
        </p:txBody>
      </p:sp>
    </p:spTree>
    <p:extLst>
      <p:ext uri="{BB962C8B-B14F-4D97-AF65-F5344CB8AC3E}">
        <p14:creationId xmlns:p14="http://schemas.microsoft.com/office/powerpoint/2010/main" val="21284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0457A-B1D4-22CD-DFFD-4AED9A86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72" y="5427408"/>
            <a:ext cx="1583192" cy="1372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56ABA-37BD-02D8-49C4-9E6D444F8ACB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613B-8C01-4524-1373-407DB74D0639}"/>
              </a:ext>
            </a:extLst>
          </p:cNvPr>
          <p:cNvSpPr txBox="1"/>
          <p:nvPr/>
        </p:nvSpPr>
        <p:spPr>
          <a:xfrm>
            <a:off x="646574" y="2034234"/>
            <a:ext cx="6021440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</a:t>
            </a:r>
            <a:r>
              <a:rPr lang="en-GB" sz="2800" dirty="0">
                <a:solidFill>
                  <a:srgbClr val="FF0000"/>
                </a:solidFill>
              </a:rPr>
              <a:t>photographs</a:t>
            </a:r>
            <a:r>
              <a:rPr lang="en-GB" sz="2800" dirty="0"/>
              <a:t> of human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realistic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cartoon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examples for image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Image-to-image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Text-to-image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Semantic-image-to-photo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frontal view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new human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F0489-C1C9-7F2E-A974-D6D3C30B3C8D}"/>
              </a:ext>
            </a:extLst>
          </p:cNvPr>
          <p:cNvSpPr txBox="1"/>
          <p:nvPr/>
        </p:nvSpPr>
        <p:spPr>
          <a:xfrm>
            <a:off x="6900453" y="2043725"/>
            <a:ext cx="48222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Photograph </a:t>
            </a:r>
            <a:r>
              <a:rPr lang="en-GB" sz="2800" dirty="0">
                <a:solidFill>
                  <a:srgbClr val="FF0000"/>
                </a:solidFill>
              </a:rPr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Photos to emojis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blending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Clothing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Photo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3D object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Video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83D5D-CCB6-B447-D5B1-5F700FA9A2C6}"/>
              </a:ext>
            </a:extLst>
          </p:cNvPr>
          <p:cNvSpPr txBox="1"/>
          <p:nvPr/>
        </p:nvSpPr>
        <p:spPr>
          <a:xfrm>
            <a:off x="461247" y="1315304"/>
            <a:ext cx="4229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can we use GANs for?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193D5-5B67-CE0C-877B-DE54BF2404B1}"/>
              </a:ext>
            </a:extLst>
          </p:cNvPr>
          <p:cNvSpPr txBox="1"/>
          <p:nvPr/>
        </p:nvSpPr>
        <p:spPr>
          <a:xfrm>
            <a:off x="289249" y="6137911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set of examples…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D08ED-542C-956E-0F2A-00E77983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52"/>
          <a:stretch/>
        </p:blipFill>
        <p:spPr>
          <a:xfrm>
            <a:off x="5719665" y="350757"/>
            <a:ext cx="6248400" cy="67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AD57D-E058-2B24-9393-0E1EAF43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65" y="1056267"/>
            <a:ext cx="2333625" cy="869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CFE7C-1916-2460-024F-6069ED4BF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827" y="1056267"/>
            <a:ext cx="1362075" cy="85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B1432-31F1-19E0-EF2D-7C3C66F5F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690" y="5674241"/>
            <a:ext cx="3162300" cy="144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31045-690A-965A-679F-79B9DA0A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592" y="2691484"/>
            <a:ext cx="5758737" cy="19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8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A3A09-C266-B263-2867-C338BF4FE092}"/>
              </a:ext>
            </a:extLst>
          </p:cNvPr>
          <p:cNvSpPr txBox="1"/>
          <p:nvPr/>
        </p:nvSpPr>
        <p:spPr>
          <a:xfrm>
            <a:off x="461247" y="436970"/>
            <a:ext cx="3928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B5376-FE5F-9E9F-532F-9697880C49F0}"/>
              </a:ext>
            </a:extLst>
          </p:cNvPr>
          <p:cNvSpPr txBox="1"/>
          <p:nvPr/>
        </p:nvSpPr>
        <p:spPr>
          <a:xfrm>
            <a:off x="588695" y="120641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https://thispersondoesnotexist.com/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2AFC7-7489-96F7-818E-A68FAB5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0" y="1788340"/>
            <a:ext cx="4139076" cy="4139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53802-1087-684F-B022-12493A0AE804}"/>
              </a:ext>
            </a:extLst>
          </p:cNvPr>
          <p:cNvSpPr txBox="1"/>
          <p:nvPr/>
        </p:nvSpPr>
        <p:spPr>
          <a:xfrm>
            <a:off x="5597665" y="1788340"/>
            <a:ext cx="53346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“thispersondoesnotexist.com” is a website which uses an AI GAN model to generate new faces every-time you 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65066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9809D-3A96-6245-D80F-A0CD56008F1E}"/>
              </a:ext>
            </a:extLst>
          </p:cNvPr>
          <p:cNvSpPr txBox="1"/>
          <p:nvPr/>
        </p:nvSpPr>
        <p:spPr>
          <a:xfrm>
            <a:off x="388776" y="234144"/>
            <a:ext cx="3824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D133-4E2F-FDE7-C4ED-D00A54912FB8}"/>
              </a:ext>
            </a:extLst>
          </p:cNvPr>
          <p:cNvSpPr txBox="1"/>
          <p:nvPr/>
        </p:nvSpPr>
        <p:spPr>
          <a:xfrm>
            <a:off x="300812" y="1248910"/>
            <a:ext cx="80625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generator and discriminator </a:t>
            </a:r>
            <a:r>
              <a:rPr lang="en-GB" sz="2800" b="1" dirty="0">
                <a:solidFill>
                  <a:srgbClr val="FF0000"/>
                </a:solidFill>
              </a:rPr>
              <a:t>have opposite 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Discriminator tries to tell fake images from real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Generator tries to produce images that look real enough to trick the discriminator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GAN is composed of two networks with different objectives, it </a:t>
            </a:r>
            <a:r>
              <a:rPr lang="en-GB" sz="2800" b="1" dirty="0">
                <a:solidFill>
                  <a:srgbClr val="FF0000"/>
                </a:solidFill>
              </a:rPr>
              <a:t>cannot be trained like a regular neural network</a:t>
            </a:r>
            <a:r>
              <a:rPr lang="en-GB" sz="28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Each training iteration is divided into two phases</a:t>
            </a:r>
          </a:p>
        </p:txBody>
      </p:sp>
      <p:pic>
        <p:nvPicPr>
          <p:cNvPr id="1026" name="Picture 2" descr="Opposites GIFs - Get the best GIF on GIPHY">
            <a:extLst>
              <a:ext uri="{FF2B5EF4-FFF2-40B4-BE49-F238E27FC236}">
                <a16:creationId xmlns:a16="http://schemas.microsoft.com/office/drawing/2014/main" id="{7C7EB514-FD32-3BD4-6379-80F29A80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996" y="942736"/>
            <a:ext cx="3099228" cy="52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0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BF0AF7-F72F-596D-6724-0CDE01EA045D}"/>
              </a:ext>
            </a:extLst>
          </p:cNvPr>
          <p:cNvSpPr txBox="1"/>
          <p:nvPr/>
        </p:nvSpPr>
        <p:spPr>
          <a:xfrm>
            <a:off x="404754" y="344717"/>
            <a:ext cx="4565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Training Phases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23FDAD-C44B-81F1-35D3-4998FF6D7B3C}"/>
              </a:ext>
            </a:extLst>
          </p:cNvPr>
          <p:cNvGrpSpPr/>
          <p:nvPr/>
        </p:nvGrpSpPr>
        <p:grpSpPr>
          <a:xfrm>
            <a:off x="928790" y="125288"/>
            <a:ext cx="9853083" cy="6597677"/>
            <a:chOff x="928790" y="125288"/>
            <a:chExt cx="9853083" cy="65976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12825B-8D87-0DCE-04ED-2487FF0B4410}"/>
                </a:ext>
              </a:extLst>
            </p:cNvPr>
            <p:cNvSpPr/>
            <p:nvPr/>
          </p:nvSpPr>
          <p:spPr>
            <a:xfrm>
              <a:off x="7375098" y="2531212"/>
              <a:ext cx="1009934" cy="109523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4070E1-DB3F-B446-40CF-9B878CB9457E}"/>
                </a:ext>
              </a:extLst>
            </p:cNvPr>
            <p:cNvSpPr/>
            <p:nvPr/>
          </p:nvSpPr>
          <p:spPr>
            <a:xfrm>
              <a:off x="2409589" y="3626445"/>
              <a:ext cx="1009934" cy="10952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B7442D-7E7D-9CCC-DB03-2A8F68F31A9E}"/>
                </a:ext>
              </a:extLst>
            </p:cNvPr>
            <p:cNvCxnSpPr>
              <a:endCxn id="3" idx="1"/>
            </p:cNvCxnSpPr>
            <p:nvPr/>
          </p:nvCxnSpPr>
          <p:spPr>
            <a:xfrm>
              <a:off x="1317767" y="4174061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CEFFC-4C2B-A4BC-CE89-33396528DD4B}"/>
                </a:ext>
              </a:extLst>
            </p:cNvPr>
            <p:cNvCxnSpPr/>
            <p:nvPr/>
          </p:nvCxnSpPr>
          <p:spPr>
            <a:xfrm>
              <a:off x="3419523" y="4134823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4CD2B7-3BA5-D42D-F76D-D36724249814}"/>
                </a:ext>
              </a:extLst>
            </p:cNvPr>
            <p:cNvCxnSpPr/>
            <p:nvPr/>
          </p:nvCxnSpPr>
          <p:spPr>
            <a:xfrm>
              <a:off x="6208783" y="2742751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584C19-2A10-106E-6800-B2A5A241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1399" y="1541748"/>
              <a:ext cx="1091822" cy="10918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EE44A3-5867-BD66-C87A-46155CB09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221" y="3479732"/>
              <a:ext cx="1194179" cy="119417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1D9C92-8BE4-9367-3379-ECA4720F1543}"/>
                </a:ext>
              </a:extLst>
            </p:cNvPr>
            <p:cNvCxnSpPr/>
            <p:nvPr/>
          </p:nvCxnSpPr>
          <p:spPr>
            <a:xfrm>
              <a:off x="6208783" y="3414904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92B2B-DB52-B41F-10C4-4869D8019746}"/>
                </a:ext>
              </a:extLst>
            </p:cNvPr>
            <p:cNvSpPr txBox="1"/>
            <p:nvPr/>
          </p:nvSpPr>
          <p:spPr>
            <a:xfrm>
              <a:off x="5093797" y="4721678"/>
              <a:ext cx="60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Fake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C5A5-76A0-8CAF-CDF5-220D43E6F704}"/>
                </a:ext>
              </a:extLst>
            </p:cNvPr>
            <p:cNvSpPr txBox="1"/>
            <p:nvPr/>
          </p:nvSpPr>
          <p:spPr>
            <a:xfrm>
              <a:off x="5093797" y="2633570"/>
              <a:ext cx="596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Real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CE9C4-4E37-08B4-E24F-558FC5B725EB}"/>
                </a:ext>
              </a:extLst>
            </p:cNvPr>
            <p:cNvSpPr txBox="1"/>
            <p:nvPr/>
          </p:nvSpPr>
          <p:spPr>
            <a:xfrm>
              <a:off x="928790" y="3736628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Noise (z)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D6AE58-3853-7C96-4BEA-23C6BE052021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46" y="3078828"/>
              <a:ext cx="899636" cy="0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22074E-4803-38D0-D429-E0B0B311CC8C}"/>
                </a:ext>
              </a:extLst>
            </p:cNvPr>
            <p:cNvSpPr txBox="1"/>
            <p:nvPr/>
          </p:nvSpPr>
          <p:spPr>
            <a:xfrm>
              <a:off x="9525002" y="28941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1C6A7-E2BF-AE3E-9EA3-41FBEF21D6FC}"/>
                </a:ext>
              </a:extLst>
            </p:cNvPr>
            <p:cNvSpPr txBox="1"/>
            <p:nvPr/>
          </p:nvSpPr>
          <p:spPr>
            <a:xfrm>
              <a:off x="8651657" y="2558085"/>
              <a:ext cx="58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533C4C-4DD5-E375-DBE3-24A61ACCC801}"/>
                </a:ext>
              </a:extLst>
            </p:cNvPr>
            <p:cNvSpPr txBox="1"/>
            <p:nvPr/>
          </p:nvSpPr>
          <p:spPr>
            <a:xfrm>
              <a:off x="8644000" y="3230240"/>
              <a:ext cx="60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Fake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C0B424C-6AC9-5F80-5AEE-4721742B790C}"/>
                </a:ext>
              </a:extLst>
            </p:cNvPr>
            <p:cNvCxnSpPr>
              <a:cxnSpLocks/>
              <a:stCxn id="24" idx="0"/>
              <a:endCxn id="2" idx="0"/>
            </p:cNvCxnSpPr>
            <p:nvPr/>
          </p:nvCxnSpPr>
          <p:spPr>
            <a:xfrm rot="16200000" flipV="1">
              <a:off x="8667012" y="1744265"/>
              <a:ext cx="362950" cy="1936844"/>
            </a:xfrm>
            <a:prstGeom prst="bentConnector3">
              <a:avLst>
                <a:gd name="adj1" fmla="val 430188"/>
              </a:avLst>
            </a:prstGeom>
            <a:ln w="38100">
              <a:solidFill>
                <a:schemeClr val="accent4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BC890AFA-793D-C04B-58EA-9C499B2CA53D}"/>
                </a:ext>
              </a:extLst>
            </p:cNvPr>
            <p:cNvCxnSpPr>
              <a:stCxn id="24" idx="2"/>
              <a:endCxn id="3" idx="2"/>
            </p:cNvCxnSpPr>
            <p:nvPr/>
          </p:nvCxnSpPr>
          <p:spPr>
            <a:xfrm rot="5400000">
              <a:off x="5636641" y="541410"/>
              <a:ext cx="1458184" cy="6902353"/>
            </a:xfrm>
            <a:prstGeom prst="bentConnector3">
              <a:avLst>
                <a:gd name="adj1" fmla="val 155582"/>
              </a:avLst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04ACF4-6CF8-5A3F-0F23-DF12018FB0A0}"/>
                </a:ext>
              </a:extLst>
            </p:cNvPr>
            <p:cNvSpPr txBox="1"/>
            <p:nvPr/>
          </p:nvSpPr>
          <p:spPr>
            <a:xfrm>
              <a:off x="7496197" y="2491576"/>
              <a:ext cx="70564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/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74D8AE-499B-33FD-7DA7-66E3D6F6D06D}"/>
                </a:ext>
              </a:extLst>
            </p:cNvPr>
            <p:cNvSpPr txBox="1"/>
            <p:nvPr/>
          </p:nvSpPr>
          <p:spPr>
            <a:xfrm>
              <a:off x="2555323" y="3599572"/>
              <a:ext cx="71846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/>
                <a:t>G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723705-DBDB-8328-C1B9-3E91FB5507A4}"/>
                </a:ext>
              </a:extLst>
            </p:cNvPr>
            <p:cNvSpPr/>
            <p:nvPr/>
          </p:nvSpPr>
          <p:spPr>
            <a:xfrm>
              <a:off x="8562538" y="1009485"/>
              <a:ext cx="688488" cy="68349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F1432F-F652-DA76-FDBE-D9FE48602A8D}"/>
                </a:ext>
              </a:extLst>
            </p:cNvPr>
            <p:cNvSpPr/>
            <p:nvPr/>
          </p:nvSpPr>
          <p:spPr>
            <a:xfrm>
              <a:off x="6299629" y="5176856"/>
              <a:ext cx="688488" cy="68349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3FC14B-5DC8-DA30-8686-4453A6EB1DA9}"/>
                </a:ext>
              </a:extLst>
            </p:cNvPr>
            <p:cNvSpPr txBox="1"/>
            <p:nvPr/>
          </p:nvSpPr>
          <p:spPr>
            <a:xfrm>
              <a:off x="9961034" y="1975857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 Loss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9D4AA-343D-2D96-F2BC-CE96171940B1}"/>
                </a:ext>
              </a:extLst>
            </p:cNvPr>
            <p:cNvSpPr txBox="1"/>
            <p:nvPr/>
          </p:nvSpPr>
          <p:spPr>
            <a:xfrm>
              <a:off x="10002492" y="3992586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 Loss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CC9FAB-C893-F454-9605-9B737A952B14}"/>
                </a:ext>
              </a:extLst>
            </p:cNvPr>
            <p:cNvSpPr txBox="1"/>
            <p:nvPr/>
          </p:nvSpPr>
          <p:spPr>
            <a:xfrm>
              <a:off x="9393382" y="893081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Gradient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F45340-8C97-5D79-A58B-2A2DF0B093A6}"/>
                </a:ext>
              </a:extLst>
            </p:cNvPr>
            <p:cNvSpPr txBox="1"/>
            <p:nvPr/>
          </p:nvSpPr>
          <p:spPr>
            <a:xfrm>
              <a:off x="8562538" y="5149269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Gradient</a:t>
              </a:r>
            </a:p>
          </p:txBody>
        </p:sp>
        <p:pic>
          <p:nvPicPr>
            <p:cNvPr id="2050" name="Picture 2" descr="Neural network diagram PNG, SVG">
              <a:extLst>
                <a:ext uri="{FF2B5EF4-FFF2-40B4-BE49-F238E27FC236}">
                  <a16:creationId xmlns:a16="http://schemas.microsoft.com/office/drawing/2014/main" id="{F53B9608-796A-0CBC-1308-1A44C634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1"/>
            <a:stretch/>
          </p:blipFill>
          <p:spPr bwMode="auto">
            <a:xfrm>
              <a:off x="2062795" y="3234860"/>
              <a:ext cx="739905" cy="6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Neural network diagram PNG, SVG">
              <a:extLst>
                <a:ext uri="{FF2B5EF4-FFF2-40B4-BE49-F238E27FC236}">
                  <a16:creationId xmlns:a16="http://schemas.microsoft.com/office/drawing/2014/main" id="{C43E5847-69AE-93B9-3AFB-15941A9EFF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1"/>
            <a:stretch/>
          </p:blipFill>
          <p:spPr bwMode="auto">
            <a:xfrm>
              <a:off x="7039901" y="2152843"/>
              <a:ext cx="739905" cy="6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4BCCB5-E700-232F-F067-8049B14F0E37}"/>
                </a:ext>
              </a:extLst>
            </p:cNvPr>
            <p:cNvSpPr/>
            <p:nvPr/>
          </p:nvSpPr>
          <p:spPr>
            <a:xfrm>
              <a:off x="8169053" y="612744"/>
              <a:ext cx="1524271" cy="1509500"/>
            </a:xfrm>
            <a:prstGeom prst="ellipse">
              <a:avLst/>
            </a:prstGeom>
            <a:noFill/>
            <a:ln w="63500">
              <a:solidFill>
                <a:schemeClr val="accent4">
                  <a:lumMod val="60000"/>
                  <a:lumOff val="4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25C5F5-6086-379B-7418-B02A1AAC1573}"/>
                </a:ext>
              </a:extLst>
            </p:cNvPr>
            <p:cNvSpPr/>
            <p:nvPr/>
          </p:nvSpPr>
          <p:spPr>
            <a:xfrm>
              <a:off x="5881737" y="4782906"/>
              <a:ext cx="1524271" cy="1509500"/>
            </a:xfrm>
            <a:prstGeom prst="ellipse">
              <a:avLst/>
            </a:prstGeom>
            <a:noFill/>
            <a:ln w="63500">
              <a:solidFill>
                <a:schemeClr val="accent6">
                  <a:lumMod val="75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CE105-9DB4-233B-3456-9E92BCA338DA}"/>
                </a:ext>
              </a:extLst>
            </p:cNvPr>
            <p:cNvSpPr txBox="1"/>
            <p:nvPr/>
          </p:nvSpPr>
          <p:spPr>
            <a:xfrm>
              <a:off x="8009057" y="125288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Discriminator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9102A0-B86D-D50A-EB28-6974B7D51F31}"/>
                </a:ext>
              </a:extLst>
            </p:cNvPr>
            <p:cNvSpPr txBox="1"/>
            <p:nvPr/>
          </p:nvSpPr>
          <p:spPr>
            <a:xfrm>
              <a:off x="6131485" y="6353633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2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1340</Words>
  <Application>Microsoft Office PowerPoint</Application>
  <PresentationFormat>Widescreen</PresentationFormat>
  <Paragraphs>171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Benjamin</dc:creator>
  <cp:lastModifiedBy>Kenwright, Benjamin</cp:lastModifiedBy>
  <cp:revision>71</cp:revision>
  <dcterms:created xsi:type="dcterms:W3CDTF">2023-10-09T11:10:25Z</dcterms:created>
  <dcterms:modified xsi:type="dcterms:W3CDTF">2023-10-18T12:39:38Z</dcterms:modified>
</cp:coreProperties>
</file>